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88" r:id="rId2"/>
    <p:sldId id="268" r:id="rId3"/>
    <p:sldId id="282" r:id="rId4"/>
    <p:sldId id="271" r:id="rId5"/>
    <p:sldId id="269" r:id="rId6"/>
    <p:sldId id="272" r:id="rId7"/>
    <p:sldId id="283" r:id="rId8"/>
    <p:sldId id="274" r:id="rId9"/>
    <p:sldId id="273" r:id="rId10"/>
    <p:sldId id="277" r:id="rId11"/>
    <p:sldId id="275" r:id="rId12"/>
    <p:sldId id="284" r:id="rId13"/>
    <p:sldId id="280" r:id="rId14"/>
    <p:sldId id="285" r:id="rId15"/>
    <p:sldId id="287" r:id="rId1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0000"/>
    <a:srgbClr val="FFF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pitchFamily="-107" charset="0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721C76A-7E7E-4B97-8F9B-34EAFA4802E6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pitchFamily="-107" charset="0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E1214F8-7355-47DC-8856-51ABBAE96C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96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itchFamily="-107" charset="0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3A8F215-55B8-47B3-9842-85CED3BB1BFE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itchFamily="-107" charset="0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2CD830BE-12D1-4C7C-8603-8261C17D1B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30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5C6ED99-EB18-41FF-8123-C1FE0BE47AC6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9AFB6C-15B1-4BEE-A4E7-821B3654E529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162B0A-FB2B-4675-A1BC-DF3016D4D133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D0F055-C2B7-482B-BA97-7690AB3D6F2E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F1A5123-7478-4251-921F-208B3300F36E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50BA24-5CF5-4865-BC7A-2958DD122C85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CBF90F-3EC0-4E95-A7A7-7151791A5000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AD1F96-CBD8-4992-9F93-994D0989FD2A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B944C4-8525-47FB-B719-6B5B16383726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9D712F-3547-49F8-9A33-B852A07D8993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A43E506-4FD6-4E18-A96C-6953F54FCDDD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54990B9-353D-45F2-9BC0-C0C6309A78D7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30C226-C524-4C53-B0E0-8BBC13757993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DDF2D9CC-D31B-4510-A95E-583FF118F5F8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D5E97361-897E-45C1-BA9B-1F92871DA43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006D19-63CA-411D-A7BD-E0617D31E059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CBFBB-9008-46DA-8009-46926983CC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76D74A-0158-49D9-A8A9-DC0A2552FFDF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63B46-6950-403C-AC34-96CA23BFD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F8B852-0234-45A1-A757-47CEE25E857A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7B5C9-B87F-4B67-BCBF-A1896A2993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886C54D3-33A3-4AC5-9B52-CF1B45B374BF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D8BCF21C-ADC3-4B61-A14C-AA212AB8F73A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526D44-34A2-4821-AE9D-348C28677080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493C1-2645-454D-91F2-AFB85A1E36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C5BD07-2FA6-4278-AD0F-1C7C232DF88B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41195-F48D-437E-B3BA-A8BA0F97FF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FBA42B-8782-4A88-9C92-8467B47B2CB5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B03E4-880C-4D08-A806-43B42AD12E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B5E0F5-B014-4A0F-8C62-16C5ADB629DC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E1212-EF22-46B9-872B-7551A6998F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629B26-54E0-4791-A13A-F61D25073011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53545-42C1-42C3-9C80-60939C6B36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rgbClr val="FFFFFF"/>
              </a:solidFill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6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808080">
                <a:alpha val="46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+mn-lt"/>
              <a:cs typeface="ＭＳ Ｐゴシック" pitchFamily="-107" charset="-128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3F3E6D-9079-447F-B3B2-19A41ADBE868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53C6AC68-647A-4FE8-82D3-1755AC9E11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fld id="{E939D168-AA73-4321-9B00-8FFF28D171A5}" type="datetime1">
              <a:rPr lang="en-US"/>
              <a:pPr/>
              <a:t>1/23/2012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45C75"/>
                </a:solidFill>
                <a:latin typeface="Constantia" pitchFamily="-107" charset="0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fld id="{B81F9268-22CD-47CB-A0B1-34969D82B49E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Constantia" pitchFamily="-107" charset="0"/>
                <a:cs typeface="ＭＳ Ｐゴシック" pitchFamily="-107" charset="-128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Constantia" pitchFamily="-107" charset="0"/>
                <a:cs typeface="ＭＳ Ｐゴシック" pitchFamily="-107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0" r:id="rId2"/>
    <p:sldLayoutId id="2147483852" r:id="rId3"/>
    <p:sldLayoutId id="2147483849" r:id="rId4"/>
    <p:sldLayoutId id="2147483848" r:id="rId5"/>
    <p:sldLayoutId id="2147483847" r:id="rId6"/>
    <p:sldLayoutId id="2147483846" r:id="rId7"/>
    <p:sldLayoutId id="2147483845" r:id="rId8"/>
    <p:sldLayoutId id="2147483853" r:id="rId9"/>
    <p:sldLayoutId id="2147483844" r:id="rId10"/>
    <p:sldLayoutId id="21474838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5" descr="ThePresti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1981200" y="0"/>
            <a:ext cx="533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457200"/>
            <a:r>
              <a:rPr lang="en-US" sz="3600">
                <a:solidFill>
                  <a:schemeClr val="bg1"/>
                </a:solidFill>
                <a:latin typeface="Calibri" pitchFamily="34" charset="0"/>
              </a:rPr>
              <a:t>3.2 Proving Lines Parallel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764213"/>
            <a:ext cx="9144000" cy="10937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defTabSz="457200"/>
            <a:endParaRPr lang="en-US" sz="2600" i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7109" name="TextBox 4"/>
          <p:cNvSpPr txBox="1">
            <a:spLocks noChangeArrowheads="1"/>
          </p:cNvSpPr>
          <p:nvPr/>
        </p:nvSpPr>
        <p:spPr bwMode="auto">
          <a:xfrm>
            <a:off x="0" y="5764213"/>
            <a:ext cx="9144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The secret impresses no one. The trick you use it for is everything.</a:t>
            </a:r>
          </a:p>
          <a:p>
            <a:pPr defTabSz="457200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-Alfred Borden</a:t>
            </a:r>
          </a:p>
          <a:p>
            <a:pPr algn="l" defTabSz="457200"/>
            <a:endParaRPr lang="en-US">
              <a:latin typeface="Calibri" pitchFamily="34" charset="0"/>
            </a:endParaRPr>
          </a:p>
        </p:txBody>
      </p:sp>
      <p:grpSp>
        <p:nvGrpSpPr>
          <p:cNvPr id="47116" name="Group 12"/>
          <p:cNvGrpSpPr>
            <a:grpSpLocks/>
          </p:cNvGrpSpPr>
          <p:nvPr/>
        </p:nvGrpSpPr>
        <p:grpSpPr bwMode="auto">
          <a:xfrm>
            <a:off x="0" y="0"/>
            <a:ext cx="9144000" cy="6781800"/>
            <a:chOff x="0" y="48"/>
            <a:chExt cx="5760" cy="4272"/>
          </a:xfrm>
        </p:grpSpPr>
        <p:grpSp>
          <p:nvGrpSpPr>
            <p:cNvPr id="47112" name="Group 9"/>
            <p:cNvGrpSpPr>
              <a:grpSpLocks/>
            </p:cNvGrpSpPr>
            <p:nvPr/>
          </p:nvGrpSpPr>
          <p:grpSpPr bwMode="auto">
            <a:xfrm>
              <a:off x="0" y="48"/>
              <a:ext cx="5760" cy="4272"/>
              <a:chOff x="0" y="-76200"/>
              <a:chExt cx="9144000" cy="678180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0" y="0"/>
                <a:ext cx="9144000" cy="670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/>
              </a:p>
            </p:txBody>
          </p:sp>
          <p:pic>
            <p:nvPicPr>
              <p:cNvPr id="47114" name="Picture 5" descr="question_mark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905000" y="-76200"/>
                <a:ext cx="5003800" cy="560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7115" name="TextBox 7"/>
            <p:cNvSpPr txBox="1">
              <a:spLocks noChangeArrowheads="1"/>
            </p:cNvSpPr>
            <p:nvPr/>
          </p:nvSpPr>
          <p:spPr bwMode="auto">
            <a:xfrm>
              <a:off x="96" y="3676"/>
              <a:ext cx="561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600" i="1">
                  <a:solidFill>
                    <a:schemeClr val="bg1"/>
                  </a:solidFill>
                  <a:latin typeface="Calibri" pitchFamily="34" charset="0"/>
                </a:rPr>
                <a:t>The secret impresses no one. The trick you use it for is everything.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32775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Proof of Theorem 3-7 (C of AEAT)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79" name="TextBox 33"/>
          <p:cNvSpPr txBox="1">
            <a:spLocks noChangeArrowheads="1"/>
          </p:cNvSpPr>
          <p:nvPr/>
        </p:nvSpPr>
        <p:spPr bwMode="auto">
          <a:xfrm>
            <a:off x="3581400" y="19050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2780" name="TextBox 37"/>
          <p:cNvSpPr txBox="1">
            <a:spLocks noChangeArrowheads="1"/>
          </p:cNvSpPr>
          <p:nvPr/>
        </p:nvSpPr>
        <p:spPr bwMode="auto">
          <a:xfrm>
            <a:off x="4648200" y="3151188"/>
            <a:ext cx="325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2781" name="TextBox 34"/>
          <p:cNvSpPr txBox="1">
            <a:spLocks noChangeArrowheads="1"/>
          </p:cNvSpPr>
          <p:nvPr/>
        </p:nvSpPr>
        <p:spPr bwMode="auto">
          <a:xfrm>
            <a:off x="2854325" y="18288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32782" name="TextBox 36"/>
          <p:cNvSpPr txBox="1">
            <a:spLocks noChangeArrowheads="1"/>
          </p:cNvSpPr>
          <p:nvPr/>
        </p:nvSpPr>
        <p:spPr bwMode="auto">
          <a:xfrm>
            <a:off x="2854325" y="25908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369888" y="2781300"/>
          <a:ext cx="1954212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0" name="Equation" r:id="rId4" imgW="1028700" imgH="381000" progId="Equation.3">
                  <p:embed/>
                </p:oleObj>
              </mc:Choice>
              <mc:Fallback>
                <p:oleObj name="Equation" r:id="rId4" imgW="1028700" imgH="38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8" y="2781300"/>
                        <a:ext cx="1954212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3" name="TextBox 23"/>
          <p:cNvSpPr txBox="1">
            <a:spLocks noChangeArrowheads="1"/>
          </p:cNvSpPr>
          <p:nvPr/>
        </p:nvSpPr>
        <p:spPr bwMode="auto">
          <a:xfrm>
            <a:off x="4191000" y="22860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609600" y="4495800"/>
            <a:ext cx="7696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2135188" y="5257800"/>
            <a:ext cx="2436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143000" y="4038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Statements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581400" y="4038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Reasons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381000" y="4419600"/>
            <a:ext cx="3962400" cy="2095500"/>
            <a:chOff x="381000" y="4419600"/>
            <a:chExt cx="3962400" cy="2095445"/>
          </a:xfrm>
        </p:grpSpPr>
        <p:sp>
          <p:nvSpPr>
            <p:cNvPr id="32791" name="TextBox 43"/>
            <p:cNvSpPr txBox="1">
              <a:spLocks noChangeArrowheads="1"/>
            </p:cNvSpPr>
            <p:nvPr/>
          </p:nvSpPr>
          <p:spPr bwMode="auto">
            <a:xfrm>
              <a:off x="3810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  <p:sp>
          <p:nvSpPr>
            <p:cNvPr id="32792" name="TextBox 44"/>
            <p:cNvSpPr txBox="1">
              <a:spLocks noChangeArrowheads="1"/>
            </p:cNvSpPr>
            <p:nvPr/>
          </p:nvSpPr>
          <p:spPr bwMode="auto">
            <a:xfrm>
              <a:off x="35052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</p:grpSp>
      <p:graphicFrame>
        <p:nvGraphicFramePr>
          <p:cNvPr id="27" name="Object 3"/>
          <p:cNvGraphicFramePr>
            <a:graphicFrameLocks noChangeAspect="1"/>
          </p:cNvGraphicFramePr>
          <p:nvPr/>
        </p:nvGraphicFramePr>
        <p:xfrm>
          <a:off x="865188" y="5105400"/>
          <a:ext cx="1163637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1" name="Equation" r:id="rId6" imgW="533400" imgH="127000" progId="Equation.3">
                  <p:embed/>
                </p:oleObj>
              </mc:Choice>
              <mc:Fallback>
                <p:oleObj name="Equation" r:id="rId6" imgW="533400" imgH="127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5105400"/>
                        <a:ext cx="1163637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838200" y="5589588"/>
          <a:ext cx="1219200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2" name="Equation" r:id="rId8" imgW="558800" imgH="127000" progId="Equation.3">
                  <p:embed/>
                </p:oleObj>
              </mc:Choice>
              <mc:Fallback>
                <p:oleObj name="Equation" r:id="rId8" imgW="558800" imgH="127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589588"/>
                        <a:ext cx="1219200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3" name="Object 5"/>
          <p:cNvGraphicFramePr>
            <a:graphicFrameLocks noChangeAspect="1"/>
          </p:cNvGraphicFramePr>
          <p:nvPr/>
        </p:nvGraphicFramePr>
        <p:xfrm>
          <a:off x="838200" y="6096000"/>
          <a:ext cx="6635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3" name="Equation" r:id="rId10" imgW="304800" imgH="139700" progId="Equation.3">
                  <p:embed/>
                </p:oleObj>
              </mc:Choice>
              <mc:Fallback>
                <p:oleObj name="Equation" r:id="rId10" imgW="304800" imgH="1397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6096000"/>
                        <a:ext cx="66357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Freeform 30"/>
          <p:cNvSpPr/>
          <p:nvPr/>
        </p:nvSpPr>
        <p:spPr>
          <a:xfrm rot="18331580">
            <a:off x="3710781" y="2151857"/>
            <a:ext cx="379413" cy="69850"/>
          </a:xfrm>
          <a:custGeom>
            <a:avLst/>
            <a:gdLst>
              <a:gd name="connsiteX0" fmla="*/ 0 w 379368"/>
              <a:gd name="connsiteY0" fmla="*/ 45355 h 70095"/>
              <a:gd name="connsiteX1" fmla="*/ 189684 w 379368"/>
              <a:gd name="connsiteY1" fmla="*/ 4123 h 70095"/>
              <a:gd name="connsiteX2" fmla="*/ 379368 w 379368"/>
              <a:gd name="connsiteY2" fmla="*/ 70095 h 7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368" h="70095">
                <a:moveTo>
                  <a:pt x="0" y="45355"/>
                </a:moveTo>
                <a:cubicBezTo>
                  <a:pt x="63228" y="22677"/>
                  <a:pt x="126456" y="0"/>
                  <a:pt x="189684" y="4123"/>
                </a:cubicBezTo>
                <a:cubicBezTo>
                  <a:pt x="252912" y="8246"/>
                  <a:pt x="379368" y="70095"/>
                  <a:pt x="379368" y="70095"/>
                </a:cubicBezTo>
              </a:path>
            </a:pathLst>
          </a:custGeom>
          <a:ln w="3810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Freeform 33"/>
          <p:cNvSpPr/>
          <p:nvPr/>
        </p:nvSpPr>
        <p:spPr>
          <a:xfrm rot="7623071">
            <a:off x="4448968" y="3240882"/>
            <a:ext cx="379413" cy="69850"/>
          </a:xfrm>
          <a:custGeom>
            <a:avLst/>
            <a:gdLst>
              <a:gd name="connsiteX0" fmla="*/ 0 w 379368"/>
              <a:gd name="connsiteY0" fmla="*/ 45355 h 70095"/>
              <a:gd name="connsiteX1" fmla="*/ 189684 w 379368"/>
              <a:gd name="connsiteY1" fmla="*/ 4123 h 70095"/>
              <a:gd name="connsiteX2" fmla="*/ 379368 w 379368"/>
              <a:gd name="connsiteY2" fmla="*/ 70095 h 7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368" h="70095">
                <a:moveTo>
                  <a:pt x="0" y="45355"/>
                </a:moveTo>
                <a:cubicBezTo>
                  <a:pt x="63228" y="22677"/>
                  <a:pt x="126456" y="0"/>
                  <a:pt x="189684" y="4123"/>
                </a:cubicBezTo>
                <a:cubicBezTo>
                  <a:pt x="252912" y="8246"/>
                  <a:pt x="379368" y="70095"/>
                  <a:pt x="379368" y="70095"/>
                </a:cubicBezTo>
              </a:path>
            </a:pathLst>
          </a:custGeom>
          <a:ln w="3810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8874" name="SMARTInkAnnotation146"/>
          <p:cNvSpPr/>
          <p:nvPr/>
        </p:nvSpPr>
        <p:spPr>
          <a:xfrm>
            <a:off x="8138160" y="6240780"/>
            <a:ext cx="7621" cy="7621"/>
          </a:xfrm>
          <a:custGeom>
            <a:avLst/>
            <a:gdLst/>
            <a:ahLst/>
            <a:cxnLst/>
            <a:rect l="0" t="0" r="0" b="0"/>
            <a:pathLst>
              <a:path w="7621" h="7621">
                <a:moveTo>
                  <a:pt x="7620" y="0"/>
                </a:moveTo>
                <a:lnTo>
                  <a:pt x="1059" y="0"/>
                </a:lnTo>
                <a:lnTo>
                  <a:pt x="706" y="846"/>
                </a:lnTo>
                <a:lnTo>
                  <a:pt x="470" y="2258"/>
                </a:lnTo>
                <a:lnTo>
                  <a:pt x="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34819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30021" y="19050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91000" y="27432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43400" y="23123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33800" y="2312313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2286000" y="5029200"/>
            <a:ext cx="571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If Same-Side Exterior Angles are supplementary, we can assume lines are parallel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38600" y="31505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33800" y="1905000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114800" y="2286000"/>
            <a:ext cx="1447800" cy="2743200"/>
            <a:chOff x="4114800" y="2286000"/>
            <a:chExt cx="1447800" cy="2743200"/>
          </a:xfrm>
        </p:grpSpPr>
        <p:cxnSp>
          <p:nvCxnSpPr>
            <p:cNvPr id="74" name="Straight Arrow Connector 73"/>
            <p:cNvCxnSpPr/>
            <p:nvPr/>
          </p:nvCxnSpPr>
          <p:spPr>
            <a:xfrm rot="5400000" flipH="1" flipV="1">
              <a:off x="3543300" y="4152900"/>
              <a:ext cx="1447800" cy="3048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16200000" flipV="1">
              <a:off x="3848100" y="3314700"/>
              <a:ext cx="2743200" cy="6858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31" name="Group 22"/>
          <p:cNvGrpSpPr>
            <a:grpSpLocks/>
          </p:cNvGrpSpPr>
          <p:nvPr/>
        </p:nvGrpSpPr>
        <p:grpSpPr bwMode="auto">
          <a:xfrm>
            <a:off x="5715000" y="2168525"/>
            <a:ext cx="3048000" cy="1122363"/>
            <a:chOff x="5715000" y="2168604"/>
            <a:chExt cx="3048000" cy="1122282"/>
          </a:xfrm>
        </p:grpSpPr>
        <p:sp>
          <p:nvSpPr>
            <p:cNvPr id="34832" name="TextBox 66"/>
            <p:cNvSpPr txBox="1">
              <a:spLocks noChangeArrowheads="1"/>
            </p:cNvSpPr>
            <p:nvPr/>
          </p:nvSpPr>
          <p:spPr bwMode="auto">
            <a:xfrm>
              <a:off x="6781800" y="2168604"/>
              <a:ext cx="1981200" cy="1122282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We know these two lines are parallel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10800000">
              <a:off x="5715000" y="2362265"/>
              <a:ext cx="1066800" cy="4286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 bwMode="auto">
            <a:xfrm rot="10800000" flipV="1">
              <a:off x="5715000" y="3014681"/>
              <a:ext cx="1066800" cy="10952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3686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381000" y="4267200"/>
            <a:ext cx="8458200" cy="1955800"/>
            <a:chOff x="381000" y="4419601"/>
            <a:chExt cx="8458200" cy="1957120"/>
          </a:xfrm>
        </p:grpSpPr>
        <p:sp>
          <p:nvSpPr>
            <p:cNvPr id="36878" name="TextBox 23"/>
            <p:cNvSpPr txBox="1">
              <a:spLocks noChangeArrowheads="1"/>
            </p:cNvSpPr>
            <p:nvPr/>
          </p:nvSpPr>
          <p:spPr bwMode="auto">
            <a:xfrm>
              <a:off x="381000" y="4419601"/>
              <a:ext cx="8458200" cy="1957120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3-8: Converse of Same-Side Exterior Angles Theorem</a:t>
              </a:r>
            </a:p>
            <a:p>
              <a:pPr algn="l"/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two lines and a transversal intersect to form same-side exterior angles that are supplementary, then the two lines are parallel.</a:t>
              </a:r>
            </a:p>
            <a:p>
              <a:pPr algn="l"/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6866" name="Object 2"/>
            <p:cNvGraphicFramePr>
              <a:graphicFrameLocks noChangeAspect="1"/>
            </p:cNvGraphicFramePr>
            <p:nvPr/>
          </p:nvGraphicFramePr>
          <p:xfrm>
            <a:off x="1214438" y="5732906"/>
            <a:ext cx="6130925" cy="411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70" name="Equation" r:id="rId4" imgW="2667000" imgH="177800" progId="Equation.3">
                    <p:embed/>
                  </p:oleObj>
                </mc:Choice>
                <mc:Fallback>
                  <p:oleObj name="Equation" r:id="rId4" imgW="2667000" imgH="1778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4438" y="5732906"/>
                          <a:ext cx="6130925" cy="411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873" name="TextBox 34"/>
          <p:cNvSpPr txBox="1">
            <a:spLocks noChangeArrowheads="1"/>
          </p:cNvSpPr>
          <p:nvPr/>
        </p:nvSpPr>
        <p:spPr bwMode="auto">
          <a:xfrm>
            <a:off x="2854325" y="18288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36874" name="TextBox 36"/>
          <p:cNvSpPr txBox="1">
            <a:spLocks noChangeArrowheads="1"/>
          </p:cNvSpPr>
          <p:nvPr/>
        </p:nvSpPr>
        <p:spPr bwMode="auto">
          <a:xfrm>
            <a:off x="2854325" y="25908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36875" name="TextBox 21"/>
          <p:cNvSpPr txBox="1">
            <a:spLocks noChangeArrowheads="1"/>
          </p:cNvSpPr>
          <p:nvPr/>
        </p:nvSpPr>
        <p:spPr bwMode="auto">
          <a:xfrm>
            <a:off x="3733800" y="19050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6876" name="TextBox 22"/>
          <p:cNvSpPr txBox="1">
            <a:spLocks noChangeArrowheads="1"/>
          </p:cNvSpPr>
          <p:nvPr/>
        </p:nvSpPr>
        <p:spPr bwMode="auto">
          <a:xfrm>
            <a:off x="4114800" y="3074988"/>
            <a:ext cx="325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6877" name="TextBox 23"/>
          <p:cNvSpPr txBox="1">
            <a:spLocks noChangeArrowheads="1"/>
          </p:cNvSpPr>
          <p:nvPr/>
        </p:nvSpPr>
        <p:spPr bwMode="auto">
          <a:xfrm>
            <a:off x="4475163" y="3074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38915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Let’s Apply What We Have Learned: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2438400" y="3500438"/>
            <a:ext cx="3429000" cy="158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17" name="TextBox 48"/>
          <p:cNvSpPr txBox="1">
            <a:spLocks noChangeArrowheads="1"/>
          </p:cNvSpPr>
          <p:nvPr/>
        </p:nvSpPr>
        <p:spPr bwMode="auto">
          <a:xfrm>
            <a:off x="4114800" y="3043238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en-US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+ 6)</a:t>
            </a:r>
            <a:r>
              <a:rPr lang="en-US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38918" name="TextBox 50"/>
          <p:cNvSpPr txBox="1">
            <a:spLocks noChangeArrowheads="1"/>
          </p:cNvSpPr>
          <p:nvPr/>
        </p:nvSpPr>
        <p:spPr bwMode="auto">
          <a:xfrm>
            <a:off x="5105400" y="22860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38919" name="TextBox 53"/>
          <p:cNvSpPr txBox="1">
            <a:spLocks noChangeArrowheads="1"/>
          </p:cNvSpPr>
          <p:nvPr/>
        </p:nvSpPr>
        <p:spPr bwMode="auto">
          <a:xfrm>
            <a:off x="381000" y="1219200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Times New Roman" pitchFamily="18" charset="0"/>
                <a:cs typeface="Times New Roman" pitchFamily="18" charset="0"/>
              </a:rPr>
              <a:t>Find the value of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for which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||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m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2590800" y="2743200"/>
            <a:ext cx="34290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 bwMode="auto">
          <a:xfrm flipV="1">
            <a:off x="2971800" y="2133600"/>
            <a:ext cx="2514600" cy="19812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22" name="TextBox 26"/>
          <p:cNvSpPr txBox="1">
            <a:spLocks noChangeArrowheads="1"/>
          </p:cNvSpPr>
          <p:nvPr/>
        </p:nvSpPr>
        <p:spPr bwMode="auto">
          <a:xfrm>
            <a:off x="2514600" y="2209800"/>
            <a:ext cx="76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38923" name="TextBox 27"/>
          <p:cNvSpPr txBox="1">
            <a:spLocks noChangeArrowheads="1"/>
          </p:cNvSpPr>
          <p:nvPr/>
        </p:nvSpPr>
        <p:spPr bwMode="auto">
          <a:xfrm>
            <a:off x="2438400" y="2967038"/>
            <a:ext cx="76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40963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You Try One!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2438400" y="3656013"/>
            <a:ext cx="3429000" cy="158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965" name="TextBox 48"/>
          <p:cNvSpPr txBox="1">
            <a:spLocks noChangeArrowheads="1"/>
          </p:cNvSpPr>
          <p:nvPr/>
        </p:nvSpPr>
        <p:spPr bwMode="auto">
          <a:xfrm>
            <a:off x="3810000" y="259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(7</a:t>
            </a:r>
            <a:r>
              <a:rPr lang="en-US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- 8)</a:t>
            </a:r>
            <a:r>
              <a:rPr lang="en-US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40966" name="TextBox 50"/>
          <p:cNvSpPr txBox="1">
            <a:spLocks noChangeArrowheads="1"/>
          </p:cNvSpPr>
          <p:nvPr/>
        </p:nvSpPr>
        <p:spPr bwMode="auto">
          <a:xfrm>
            <a:off x="3429000" y="3200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62</a:t>
            </a:r>
            <a:r>
              <a:rPr lang="en-US" sz="24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40967" name="TextBox 53"/>
          <p:cNvSpPr txBox="1">
            <a:spLocks noChangeArrowheads="1"/>
          </p:cNvSpPr>
          <p:nvPr/>
        </p:nvSpPr>
        <p:spPr bwMode="auto">
          <a:xfrm>
            <a:off x="381000" y="1219200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>
                <a:latin typeface="Times New Roman" pitchFamily="18" charset="0"/>
                <a:cs typeface="Times New Roman" pitchFamily="18" charset="0"/>
              </a:rPr>
              <a:t>Find the value of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for which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||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2590800" y="2667000"/>
            <a:ext cx="34290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2590800" y="2438400"/>
            <a:ext cx="2057400" cy="12954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970" name="TextBox 26"/>
          <p:cNvSpPr txBox="1">
            <a:spLocks noChangeArrowheads="1"/>
          </p:cNvSpPr>
          <p:nvPr/>
        </p:nvSpPr>
        <p:spPr bwMode="auto">
          <a:xfrm>
            <a:off x="2590800" y="2133600"/>
            <a:ext cx="76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40971" name="TextBox 27"/>
          <p:cNvSpPr txBox="1">
            <a:spLocks noChangeArrowheads="1"/>
          </p:cNvSpPr>
          <p:nvPr/>
        </p:nvSpPr>
        <p:spPr bwMode="auto">
          <a:xfrm>
            <a:off x="2438400" y="3119438"/>
            <a:ext cx="76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forrest-gump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200" y="152400"/>
            <a:ext cx="64008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/>
            <a:r>
              <a:rPr 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3.2: Proving Lines Parallel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638800"/>
            <a:ext cx="9144000" cy="121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 sz="2600" i="1">
              <a:solidFill>
                <a:srgbClr val="FFFFFF"/>
              </a:solidFill>
              <a:latin typeface="+mn-lt"/>
              <a:cs typeface="ＭＳ Ｐゴシック" pitchFamily="-107" charset="-128"/>
            </a:endParaRPr>
          </a:p>
        </p:txBody>
      </p:sp>
      <p:sp>
        <p:nvSpPr>
          <p:cNvPr id="43013" name="TextBox 4"/>
          <p:cNvSpPr txBox="1">
            <a:spLocks noChangeArrowheads="1"/>
          </p:cNvSpPr>
          <p:nvPr/>
        </p:nvSpPr>
        <p:spPr bwMode="auto">
          <a:xfrm>
            <a:off x="533400" y="5573713"/>
            <a:ext cx="8153400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My momma always said, “Life was like a box of chocolates. You never know what you’re gonna get.”</a:t>
            </a:r>
          </a:p>
          <a:p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-Forrest</a:t>
            </a:r>
          </a:p>
          <a:p>
            <a:endParaRPr lang="en-US" sz="2600" i="1">
              <a:solidFill>
                <a:schemeClr val="bg1"/>
              </a:solidFill>
              <a:latin typeface="Calibri" pitchFamily="34" charset="0"/>
            </a:endParaRPr>
          </a:p>
          <a:p>
            <a:pPr algn="l"/>
            <a:endParaRPr lang="en-US">
              <a:latin typeface="Calibri" pitchFamily="34" charset="0"/>
            </a:endParaRPr>
          </a:p>
        </p:txBody>
      </p:sp>
      <p:sp>
        <p:nvSpPr>
          <p:cNvPr id="43014" name="TextBox 11"/>
          <p:cNvSpPr txBox="1">
            <a:spLocks noChangeArrowheads="1"/>
          </p:cNvSpPr>
          <p:nvPr/>
        </p:nvSpPr>
        <p:spPr bwMode="auto">
          <a:xfrm>
            <a:off x="6324600" y="152400"/>
            <a:ext cx="2819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Section 3.2 page 137:</a:t>
            </a:r>
          </a:p>
          <a:p>
            <a:r>
              <a:rPr lang="en-US" sz="2000"/>
              <a:t>2-18 EVEN, 24,</a:t>
            </a:r>
          </a:p>
          <a:p>
            <a:r>
              <a:rPr lang="en-US" sz="2000"/>
              <a:t>27, 30, 34, 46</a:t>
            </a:r>
          </a:p>
        </p:txBody>
      </p:sp>
      <p:grpSp>
        <p:nvGrpSpPr>
          <p:cNvPr id="43020" name="Group 12"/>
          <p:cNvGrpSpPr>
            <a:grpSpLocks/>
          </p:cNvGrpSpPr>
          <p:nvPr/>
        </p:nvGrpSpPr>
        <p:grpSpPr bwMode="auto">
          <a:xfrm>
            <a:off x="0" y="-990600"/>
            <a:ext cx="9144000" cy="6705600"/>
            <a:chOff x="0" y="-624"/>
            <a:chExt cx="5760" cy="4224"/>
          </a:xfrm>
        </p:grpSpPr>
        <p:sp>
          <p:nvSpPr>
            <p:cNvPr id="9" name="Rectangle 8"/>
            <p:cNvSpPr/>
            <p:nvPr/>
          </p:nvSpPr>
          <p:spPr>
            <a:xfrm>
              <a:off x="0" y="-624"/>
              <a:ext cx="5760" cy="422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43018" name="Picture 5" descr="question_mark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00" y="-73"/>
              <a:ext cx="3152" cy="3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1638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67025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67025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095625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92" name="TextBox 33"/>
          <p:cNvSpPr txBox="1">
            <a:spLocks noChangeArrowheads="1"/>
          </p:cNvSpPr>
          <p:nvPr/>
        </p:nvSpPr>
        <p:spPr bwMode="auto">
          <a:xfrm>
            <a:off x="4551363" y="1828800"/>
            <a:ext cx="3254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6393" name="TextBox 34"/>
          <p:cNvSpPr txBox="1">
            <a:spLocks noChangeArrowheads="1"/>
          </p:cNvSpPr>
          <p:nvPr/>
        </p:nvSpPr>
        <p:spPr bwMode="auto">
          <a:xfrm>
            <a:off x="2819400" y="1828800"/>
            <a:ext cx="3603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16394" name="TextBox 35"/>
          <p:cNvSpPr txBox="1">
            <a:spLocks noChangeArrowheads="1"/>
          </p:cNvSpPr>
          <p:nvPr/>
        </p:nvSpPr>
        <p:spPr bwMode="auto">
          <a:xfrm>
            <a:off x="2743200" y="2617788"/>
            <a:ext cx="4857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16395" name="TextBox 37"/>
          <p:cNvSpPr txBox="1">
            <a:spLocks noChangeArrowheads="1"/>
          </p:cNvSpPr>
          <p:nvPr/>
        </p:nvSpPr>
        <p:spPr bwMode="auto">
          <a:xfrm>
            <a:off x="4322763" y="2514600"/>
            <a:ext cx="3254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33400" y="4267200"/>
            <a:ext cx="8077200" cy="1938338"/>
            <a:chOff x="0" y="4267198"/>
            <a:chExt cx="8077200" cy="1939646"/>
          </a:xfrm>
        </p:grpSpPr>
        <p:sp>
          <p:nvSpPr>
            <p:cNvPr id="16399" name="TextBox 23"/>
            <p:cNvSpPr txBox="1">
              <a:spLocks noChangeArrowheads="1"/>
            </p:cNvSpPr>
            <p:nvPr/>
          </p:nvSpPr>
          <p:spPr bwMode="auto">
            <a:xfrm>
              <a:off x="0" y="4267198"/>
              <a:ext cx="8077200" cy="1939646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Postulate 3-2: Converse of Corresponding Angles Postulate: </a:t>
              </a:r>
            </a:p>
            <a:p>
              <a:pPr algn="l"/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two lines and a transversal form corresponding angles that are congruent, then the two lines are parallel.</a:t>
              </a:r>
            </a:p>
            <a:p>
              <a:pPr algn="l"/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	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6386" name="Object 2"/>
            <p:cNvGraphicFramePr>
              <a:graphicFrameLocks noChangeAspect="1"/>
            </p:cNvGraphicFramePr>
            <p:nvPr/>
          </p:nvGraphicFramePr>
          <p:xfrm>
            <a:off x="3586163" y="5637674"/>
            <a:ext cx="728662" cy="3207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90" name="Equation" r:id="rId4" imgW="317500" imgH="139700" progId="Equation.3">
                    <p:embed/>
                  </p:oleObj>
                </mc:Choice>
                <mc:Fallback>
                  <p:oleObj name="Equation" r:id="rId4" imgW="317500" imgH="1397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6163" y="5637674"/>
                          <a:ext cx="728662" cy="3207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Freeform 23"/>
          <p:cNvSpPr/>
          <p:nvPr/>
        </p:nvSpPr>
        <p:spPr>
          <a:xfrm rot="2285345">
            <a:off x="4400550" y="2166938"/>
            <a:ext cx="379413" cy="69850"/>
          </a:xfrm>
          <a:custGeom>
            <a:avLst/>
            <a:gdLst>
              <a:gd name="connsiteX0" fmla="*/ 0 w 379368"/>
              <a:gd name="connsiteY0" fmla="*/ 45355 h 70095"/>
              <a:gd name="connsiteX1" fmla="*/ 189684 w 379368"/>
              <a:gd name="connsiteY1" fmla="*/ 4123 h 70095"/>
              <a:gd name="connsiteX2" fmla="*/ 379368 w 379368"/>
              <a:gd name="connsiteY2" fmla="*/ 70095 h 7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368" h="70095">
                <a:moveTo>
                  <a:pt x="0" y="45355"/>
                </a:moveTo>
                <a:cubicBezTo>
                  <a:pt x="63228" y="22677"/>
                  <a:pt x="126456" y="0"/>
                  <a:pt x="189684" y="4123"/>
                </a:cubicBezTo>
                <a:cubicBezTo>
                  <a:pt x="252912" y="8246"/>
                  <a:pt x="379368" y="70095"/>
                  <a:pt x="379368" y="70095"/>
                </a:cubicBezTo>
              </a:path>
            </a:pathLst>
          </a:custGeom>
          <a:ln w="3810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5" name="Freeform 24"/>
          <p:cNvSpPr/>
          <p:nvPr/>
        </p:nvSpPr>
        <p:spPr>
          <a:xfrm rot="2285345">
            <a:off x="4171950" y="2944813"/>
            <a:ext cx="379413" cy="69850"/>
          </a:xfrm>
          <a:custGeom>
            <a:avLst/>
            <a:gdLst>
              <a:gd name="connsiteX0" fmla="*/ 0 w 379368"/>
              <a:gd name="connsiteY0" fmla="*/ 45355 h 70095"/>
              <a:gd name="connsiteX1" fmla="*/ 189684 w 379368"/>
              <a:gd name="connsiteY1" fmla="*/ 4123 h 70095"/>
              <a:gd name="connsiteX2" fmla="*/ 379368 w 379368"/>
              <a:gd name="connsiteY2" fmla="*/ 70095 h 7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368" h="70095">
                <a:moveTo>
                  <a:pt x="0" y="45355"/>
                </a:moveTo>
                <a:cubicBezTo>
                  <a:pt x="63228" y="22677"/>
                  <a:pt x="126456" y="0"/>
                  <a:pt x="189684" y="4123"/>
                </a:cubicBezTo>
                <a:cubicBezTo>
                  <a:pt x="252912" y="8246"/>
                  <a:pt x="379368" y="70095"/>
                  <a:pt x="379368" y="70095"/>
                </a:cubicBezTo>
              </a:path>
            </a:pathLst>
          </a:custGeom>
          <a:ln w="3810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18435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30021" y="19050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91000" y="27432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43400" y="23123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33800" y="2312313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grpSp>
        <p:nvGrpSpPr>
          <p:cNvPr id="2" name="Group 79"/>
          <p:cNvGrpSpPr>
            <a:grpSpLocks/>
          </p:cNvGrpSpPr>
          <p:nvPr/>
        </p:nvGrpSpPr>
        <p:grpSpPr bwMode="auto">
          <a:xfrm>
            <a:off x="3200400" y="2743200"/>
            <a:ext cx="1066800" cy="1981200"/>
            <a:chOff x="3200400" y="2743200"/>
            <a:chExt cx="1066800" cy="1981200"/>
          </a:xfrm>
        </p:grpSpPr>
        <p:cxnSp>
          <p:nvCxnSpPr>
            <p:cNvPr id="74" name="Straight Arrow Connector 73"/>
            <p:cNvCxnSpPr/>
            <p:nvPr/>
          </p:nvCxnSpPr>
          <p:spPr>
            <a:xfrm rot="5400000" flipH="1" flipV="1">
              <a:off x="2552700" y="3390900"/>
              <a:ext cx="1981200" cy="6858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5400000" flipH="1" flipV="1">
              <a:off x="3200400" y="3581400"/>
              <a:ext cx="1447800" cy="6858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1295400" y="4648200"/>
            <a:ext cx="5486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If Alternate Interior Angles are congruent we can assume lines are parallel too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5715000" y="2168525"/>
            <a:ext cx="3048000" cy="1122363"/>
            <a:chOff x="5715000" y="2168604"/>
            <a:chExt cx="3048000" cy="1122282"/>
          </a:xfrm>
        </p:grpSpPr>
        <p:sp>
          <p:nvSpPr>
            <p:cNvPr id="18446" name="TextBox 66"/>
            <p:cNvSpPr txBox="1">
              <a:spLocks noChangeArrowheads="1"/>
            </p:cNvSpPr>
            <p:nvPr/>
          </p:nvSpPr>
          <p:spPr bwMode="auto">
            <a:xfrm>
              <a:off x="6781800" y="2168604"/>
              <a:ext cx="1981200" cy="1122282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We know these two lines are parallel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 bwMode="auto">
            <a:xfrm rot="10800000">
              <a:off x="5715000" y="2362265"/>
              <a:ext cx="1066800" cy="4286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 bwMode="auto">
            <a:xfrm rot="10800000" flipV="1">
              <a:off x="5715000" y="3014681"/>
              <a:ext cx="1066800" cy="10952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20484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381000" y="4419600"/>
            <a:ext cx="8382000" cy="1938338"/>
            <a:chOff x="228600" y="4419600"/>
            <a:chExt cx="8382000" cy="1939646"/>
          </a:xfrm>
        </p:grpSpPr>
        <p:sp>
          <p:nvSpPr>
            <p:cNvPr id="20494" name="TextBox 23"/>
            <p:cNvSpPr txBox="1">
              <a:spLocks noChangeArrowheads="1"/>
            </p:cNvSpPr>
            <p:nvPr/>
          </p:nvSpPr>
          <p:spPr bwMode="auto">
            <a:xfrm>
              <a:off x="228600" y="4419600"/>
              <a:ext cx="8382000" cy="1939646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3-5: Converse of Alternate Interior Angles Theorem</a:t>
              </a:r>
            </a:p>
            <a:p>
              <a:pPr algn="l"/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two lines and a transversal form alternate interior angles that are congruent, then the two lines are parallel.</a:t>
              </a:r>
            </a:p>
            <a:p>
              <a:pPr algn="l"/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0482" name="Object 2"/>
            <p:cNvGraphicFramePr>
              <a:graphicFrameLocks noChangeAspect="1"/>
            </p:cNvGraphicFramePr>
            <p:nvPr/>
          </p:nvGraphicFramePr>
          <p:xfrm>
            <a:off x="2732088" y="5748785"/>
            <a:ext cx="3095625" cy="3779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86" name="Equation" r:id="rId4" imgW="1346200" imgH="165100" progId="Equation.3">
                    <p:embed/>
                  </p:oleObj>
                </mc:Choice>
                <mc:Fallback>
                  <p:oleObj name="Equation" r:id="rId4" imgW="1346200" imgH="1651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2088" y="5748785"/>
                          <a:ext cx="3095625" cy="37795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489" name="TextBox 34"/>
          <p:cNvSpPr txBox="1">
            <a:spLocks noChangeArrowheads="1"/>
          </p:cNvSpPr>
          <p:nvPr/>
        </p:nvSpPr>
        <p:spPr bwMode="auto">
          <a:xfrm>
            <a:off x="2590800" y="2084388"/>
            <a:ext cx="3603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0490" name="TextBox 36"/>
          <p:cNvSpPr txBox="1">
            <a:spLocks noChangeArrowheads="1"/>
          </p:cNvSpPr>
          <p:nvPr/>
        </p:nvSpPr>
        <p:spPr bwMode="auto">
          <a:xfrm>
            <a:off x="2562225" y="2819400"/>
            <a:ext cx="4857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20491" name="TextBox 21"/>
          <p:cNvSpPr txBox="1">
            <a:spLocks noChangeArrowheads="1"/>
          </p:cNvSpPr>
          <p:nvPr/>
        </p:nvSpPr>
        <p:spPr bwMode="auto">
          <a:xfrm>
            <a:off x="3941763" y="2312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0492" name="TextBox 22"/>
          <p:cNvSpPr txBox="1">
            <a:spLocks noChangeArrowheads="1"/>
          </p:cNvSpPr>
          <p:nvPr/>
        </p:nvSpPr>
        <p:spPr bwMode="auto">
          <a:xfrm>
            <a:off x="4398963" y="2312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0493" name="TextBox 23"/>
          <p:cNvSpPr txBox="1">
            <a:spLocks noChangeArrowheads="1"/>
          </p:cNvSpPr>
          <p:nvPr/>
        </p:nvSpPr>
        <p:spPr bwMode="auto">
          <a:xfrm>
            <a:off x="4246563" y="2693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/>
        </p:nvSpPr>
        <p:spPr>
          <a:xfrm rot="2285345">
            <a:off x="4171950" y="2944813"/>
            <a:ext cx="379413" cy="69850"/>
          </a:xfrm>
          <a:custGeom>
            <a:avLst/>
            <a:gdLst>
              <a:gd name="connsiteX0" fmla="*/ 0 w 379368"/>
              <a:gd name="connsiteY0" fmla="*/ 45355 h 70095"/>
              <a:gd name="connsiteX1" fmla="*/ 189684 w 379368"/>
              <a:gd name="connsiteY1" fmla="*/ 4123 h 70095"/>
              <a:gd name="connsiteX2" fmla="*/ 379368 w 379368"/>
              <a:gd name="connsiteY2" fmla="*/ 70095 h 7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368" h="70095">
                <a:moveTo>
                  <a:pt x="0" y="45355"/>
                </a:moveTo>
                <a:cubicBezTo>
                  <a:pt x="63228" y="22677"/>
                  <a:pt x="126456" y="0"/>
                  <a:pt x="189684" y="4123"/>
                </a:cubicBezTo>
                <a:cubicBezTo>
                  <a:pt x="252912" y="8246"/>
                  <a:pt x="379368" y="70095"/>
                  <a:pt x="379368" y="70095"/>
                </a:cubicBezTo>
              </a:path>
            </a:pathLst>
          </a:custGeom>
          <a:ln w="3810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22537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Proof of Theorem 3-5 (C of AIAT)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41" name="TextBox 33"/>
          <p:cNvSpPr txBox="1">
            <a:spLocks noChangeArrowheads="1"/>
          </p:cNvSpPr>
          <p:nvPr/>
        </p:nvSpPr>
        <p:spPr bwMode="auto">
          <a:xfrm>
            <a:off x="3789363" y="2286000"/>
            <a:ext cx="3254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542" name="TextBox 35"/>
          <p:cNvSpPr txBox="1">
            <a:spLocks noChangeArrowheads="1"/>
          </p:cNvSpPr>
          <p:nvPr/>
        </p:nvSpPr>
        <p:spPr bwMode="auto">
          <a:xfrm>
            <a:off x="4475163" y="1905000"/>
            <a:ext cx="3254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2543" name="TextBox 37"/>
          <p:cNvSpPr txBox="1">
            <a:spLocks noChangeArrowheads="1"/>
          </p:cNvSpPr>
          <p:nvPr/>
        </p:nvSpPr>
        <p:spPr bwMode="auto">
          <a:xfrm>
            <a:off x="4343400" y="2617788"/>
            <a:ext cx="325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2544" name="TextBox 34"/>
          <p:cNvSpPr txBox="1">
            <a:spLocks noChangeArrowheads="1"/>
          </p:cNvSpPr>
          <p:nvPr/>
        </p:nvSpPr>
        <p:spPr bwMode="auto">
          <a:xfrm>
            <a:off x="2854325" y="1828800"/>
            <a:ext cx="3603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2545" name="TextBox 36"/>
          <p:cNvSpPr txBox="1">
            <a:spLocks noChangeArrowheads="1"/>
          </p:cNvSpPr>
          <p:nvPr/>
        </p:nvSpPr>
        <p:spPr bwMode="auto">
          <a:xfrm>
            <a:off x="2854325" y="2590800"/>
            <a:ext cx="4857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69888" y="2781300"/>
          <a:ext cx="1954212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5" name="Equation" r:id="rId4" imgW="1028700" imgH="381000" progId="Equation.3">
                  <p:embed/>
                </p:oleObj>
              </mc:Choice>
              <mc:Fallback>
                <p:oleObj name="Equation" r:id="rId4" imgW="1028700" imgH="38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888" y="2781300"/>
                        <a:ext cx="1954212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Connector 25"/>
          <p:cNvCxnSpPr/>
          <p:nvPr/>
        </p:nvCxnSpPr>
        <p:spPr>
          <a:xfrm>
            <a:off x="609600" y="4495800"/>
            <a:ext cx="7696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2135188" y="5257800"/>
            <a:ext cx="2436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143000" y="4038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Statements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581400" y="4038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Reasons</a:t>
            </a: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381000" y="4419600"/>
            <a:ext cx="3962400" cy="2095500"/>
            <a:chOff x="381000" y="4419600"/>
            <a:chExt cx="3962400" cy="2095445"/>
          </a:xfrm>
        </p:grpSpPr>
        <p:sp>
          <p:nvSpPr>
            <p:cNvPr id="22552" name="TextBox 43"/>
            <p:cNvSpPr txBox="1">
              <a:spLocks noChangeArrowheads="1"/>
            </p:cNvSpPr>
            <p:nvPr/>
          </p:nvSpPr>
          <p:spPr bwMode="auto">
            <a:xfrm>
              <a:off x="3810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  <p:sp>
          <p:nvSpPr>
            <p:cNvPr id="22553" name="TextBox 44"/>
            <p:cNvSpPr txBox="1">
              <a:spLocks noChangeArrowheads="1"/>
            </p:cNvSpPr>
            <p:nvPr/>
          </p:nvSpPr>
          <p:spPr bwMode="auto">
            <a:xfrm>
              <a:off x="35052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 algn="l"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</p:grp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3810000" y="5122863"/>
          <a:ext cx="23717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6" name="Equation" r:id="rId6" imgW="1155700" imgH="139700" progId="Equation.3">
                  <p:embed/>
                </p:oleObj>
              </mc:Choice>
              <mc:Fallback>
                <p:oleObj name="Equation" r:id="rId6" imgW="1155700" imgH="139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122863"/>
                        <a:ext cx="2371725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850900" y="5665788"/>
          <a:ext cx="1192213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7" name="Equation" r:id="rId8" imgW="546100" imgH="127000" progId="Equation.3">
                  <p:embed/>
                </p:oleObj>
              </mc:Choice>
              <mc:Fallback>
                <p:oleObj name="Equation" r:id="rId8" imgW="546100" imgH="127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5665788"/>
                        <a:ext cx="1192213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838200" y="4648200"/>
          <a:ext cx="113665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Equation" r:id="rId10" imgW="520700" imgH="127000" progId="Equation.3">
                  <p:embed/>
                </p:oleObj>
              </mc:Choice>
              <mc:Fallback>
                <p:oleObj name="Equation" r:id="rId10" imgW="520700" imgH="127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648200"/>
                        <a:ext cx="1136650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846138" y="6096000"/>
          <a:ext cx="6921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9" name="Equation" r:id="rId12" imgW="317500" imgH="139700" progId="Equation.3">
                  <p:embed/>
                </p:oleObj>
              </mc:Choice>
              <mc:Fallback>
                <p:oleObj name="Equation" r:id="rId12" imgW="317500" imgH="1397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38" y="6096000"/>
                        <a:ext cx="6921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Freeform 36"/>
          <p:cNvSpPr/>
          <p:nvPr/>
        </p:nvSpPr>
        <p:spPr>
          <a:xfrm rot="13336407">
            <a:off x="3937000" y="2500313"/>
            <a:ext cx="379413" cy="69850"/>
          </a:xfrm>
          <a:custGeom>
            <a:avLst/>
            <a:gdLst>
              <a:gd name="connsiteX0" fmla="*/ 0 w 379368"/>
              <a:gd name="connsiteY0" fmla="*/ 45355 h 70095"/>
              <a:gd name="connsiteX1" fmla="*/ 189684 w 379368"/>
              <a:gd name="connsiteY1" fmla="*/ 4123 h 70095"/>
              <a:gd name="connsiteX2" fmla="*/ 379368 w 379368"/>
              <a:gd name="connsiteY2" fmla="*/ 70095 h 7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368" h="70095">
                <a:moveTo>
                  <a:pt x="0" y="45355"/>
                </a:moveTo>
                <a:cubicBezTo>
                  <a:pt x="63228" y="22677"/>
                  <a:pt x="126456" y="0"/>
                  <a:pt x="189684" y="4123"/>
                </a:cubicBezTo>
                <a:cubicBezTo>
                  <a:pt x="252912" y="8246"/>
                  <a:pt x="379368" y="70095"/>
                  <a:pt x="379368" y="70095"/>
                </a:cubicBezTo>
              </a:path>
            </a:pathLst>
          </a:custGeom>
          <a:ln w="38100" cap="flat" cmpd="sng" algn="ctr">
            <a:solidFill>
              <a:srgbClr val="FF66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24579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30021" y="19050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91000" y="27432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43400" y="23123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33800" y="2312313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419600" y="2667000"/>
            <a:ext cx="1295400" cy="2133600"/>
            <a:chOff x="4419600" y="2667000"/>
            <a:chExt cx="1295400" cy="2133600"/>
          </a:xfrm>
        </p:grpSpPr>
        <p:cxnSp>
          <p:nvCxnSpPr>
            <p:cNvPr id="74" name="Straight Arrow Connector 73"/>
            <p:cNvCxnSpPr/>
            <p:nvPr/>
          </p:nvCxnSpPr>
          <p:spPr>
            <a:xfrm rot="16200000" flipV="1">
              <a:off x="4305300" y="3314700"/>
              <a:ext cx="2057400" cy="7620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16200000" flipV="1">
              <a:off x="4000500" y="3619500"/>
              <a:ext cx="1600200" cy="7620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2438400" y="48006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If Same-Side Interior Angles are supplementary, we can assume lines are parallel too</a:t>
            </a:r>
          </a:p>
        </p:txBody>
      </p:sp>
      <p:grpSp>
        <p:nvGrpSpPr>
          <p:cNvPr id="24589" name="Group 20"/>
          <p:cNvGrpSpPr>
            <a:grpSpLocks/>
          </p:cNvGrpSpPr>
          <p:nvPr/>
        </p:nvGrpSpPr>
        <p:grpSpPr bwMode="auto">
          <a:xfrm>
            <a:off x="5715000" y="2168525"/>
            <a:ext cx="3048000" cy="1122363"/>
            <a:chOff x="5715000" y="2168604"/>
            <a:chExt cx="3048000" cy="1122282"/>
          </a:xfrm>
        </p:grpSpPr>
        <p:sp>
          <p:nvSpPr>
            <p:cNvPr id="24590" name="TextBox 66"/>
            <p:cNvSpPr txBox="1">
              <a:spLocks noChangeArrowheads="1"/>
            </p:cNvSpPr>
            <p:nvPr/>
          </p:nvSpPr>
          <p:spPr bwMode="auto">
            <a:xfrm>
              <a:off x="6781800" y="2168604"/>
              <a:ext cx="1981200" cy="1122282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We know these two lines are parallel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rot="10800000">
              <a:off x="5715000" y="2362265"/>
              <a:ext cx="1066800" cy="4286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 bwMode="auto">
            <a:xfrm rot="10800000" flipV="1">
              <a:off x="5715000" y="3014681"/>
              <a:ext cx="1066800" cy="10952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2662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639" name="Group 15"/>
          <p:cNvGrpSpPr>
            <a:grpSpLocks/>
          </p:cNvGrpSpPr>
          <p:nvPr/>
        </p:nvGrpSpPr>
        <p:grpSpPr bwMode="auto">
          <a:xfrm>
            <a:off x="228600" y="4191000"/>
            <a:ext cx="8763000" cy="1955800"/>
            <a:chOff x="144" y="2640"/>
            <a:chExt cx="5520" cy="1232"/>
          </a:xfrm>
        </p:grpSpPr>
        <p:sp>
          <p:nvSpPr>
            <p:cNvPr id="26638" name="TextBox 23"/>
            <p:cNvSpPr txBox="1">
              <a:spLocks noChangeArrowheads="1"/>
            </p:cNvSpPr>
            <p:nvPr/>
          </p:nvSpPr>
          <p:spPr bwMode="auto">
            <a:xfrm>
              <a:off x="144" y="2640"/>
              <a:ext cx="5520" cy="123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3-6: Converse of Same-Side Interior Angles Theorem</a:t>
              </a:r>
            </a:p>
            <a:p>
              <a:pPr algn="l"/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two lines and a transversal form same-side interior angles that are supplementary, then the two lines are parallel.</a:t>
              </a:r>
            </a:p>
            <a:p>
              <a:pPr algn="l"/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6626" name="Object 2"/>
            <p:cNvGraphicFramePr>
              <a:graphicFrameLocks noChangeAspect="1"/>
            </p:cNvGraphicFramePr>
            <p:nvPr/>
          </p:nvGraphicFramePr>
          <p:xfrm>
            <a:off x="783" y="3552"/>
            <a:ext cx="3826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30" name="Equation" r:id="rId4" imgW="2641320" imgH="203040" progId="Equation.3">
                    <p:embed/>
                  </p:oleObj>
                </mc:Choice>
                <mc:Fallback>
                  <p:oleObj name="Equation" r:id="rId4" imgW="2641320" imgH="2030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3" y="3552"/>
                          <a:ext cx="3826" cy="2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633" name="TextBox 34"/>
          <p:cNvSpPr txBox="1">
            <a:spLocks noChangeArrowheads="1"/>
          </p:cNvSpPr>
          <p:nvPr/>
        </p:nvSpPr>
        <p:spPr bwMode="auto">
          <a:xfrm>
            <a:off x="2590800" y="2084388"/>
            <a:ext cx="3603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6634" name="TextBox 36"/>
          <p:cNvSpPr txBox="1">
            <a:spLocks noChangeArrowheads="1"/>
          </p:cNvSpPr>
          <p:nvPr/>
        </p:nvSpPr>
        <p:spPr bwMode="auto">
          <a:xfrm>
            <a:off x="2562225" y="2819400"/>
            <a:ext cx="4857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26635" name="TextBox 21"/>
          <p:cNvSpPr txBox="1">
            <a:spLocks noChangeArrowheads="1"/>
          </p:cNvSpPr>
          <p:nvPr/>
        </p:nvSpPr>
        <p:spPr bwMode="auto">
          <a:xfrm>
            <a:off x="3941763" y="2312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6636" name="TextBox 22"/>
          <p:cNvSpPr txBox="1">
            <a:spLocks noChangeArrowheads="1"/>
          </p:cNvSpPr>
          <p:nvPr/>
        </p:nvSpPr>
        <p:spPr bwMode="auto">
          <a:xfrm>
            <a:off x="4398963" y="2312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6637" name="TextBox 23"/>
          <p:cNvSpPr txBox="1">
            <a:spLocks noChangeArrowheads="1"/>
          </p:cNvSpPr>
          <p:nvPr/>
        </p:nvSpPr>
        <p:spPr bwMode="auto">
          <a:xfrm>
            <a:off x="4246563" y="2693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28675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30021" y="19050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91000" y="27432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43400" y="23123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33800" y="2312313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505200" y="2209800"/>
            <a:ext cx="1371600" cy="2895600"/>
            <a:chOff x="3505200" y="2209800"/>
            <a:chExt cx="1371600" cy="2895600"/>
          </a:xfrm>
        </p:grpSpPr>
        <p:cxnSp>
          <p:nvCxnSpPr>
            <p:cNvPr id="74" name="Straight Arrow Connector 73"/>
            <p:cNvCxnSpPr/>
            <p:nvPr/>
          </p:nvCxnSpPr>
          <p:spPr>
            <a:xfrm rot="16200000" flipV="1">
              <a:off x="3886200" y="4114800"/>
              <a:ext cx="1524000" cy="4572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5400000" flipH="1" flipV="1">
              <a:off x="2324100" y="3390900"/>
              <a:ext cx="2895600" cy="5334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1447800" y="5181600"/>
            <a:ext cx="5486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If Alternate Exterior Angles are congruent, we can assume lines are parallel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38600" y="31505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33800" y="1905000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grpSp>
        <p:nvGrpSpPr>
          <p:cNvPr id="28687" name="Group 19"/>
          <p:cNvGrpSpPr>
            <a:grpSpLocks/>
          </p:cNvGrpSpPr>
          <p:nvPr/>
        </p:nvGrpSpPr>
        <p:grpSpPr bwMode="auto">
          <a:xfrm>
            <a:off x="5715000" y="2168525"/>
            <a:ext cx="3048000" cy="1122363"/>
            <a:chOff x="5715000" y="2168604"/>
            <a:chExt cx="3048000" cy="1122282"/>
          </a:xfrm>
        </p:grpSpPr>
        <p:sp>
          <p:nvSpPr>
            <p:cNvPr id="28688" name="TextBox 66"/>
            <p:cNvSpPr txBox="1">
              <a:spLocks noChangeArrowheads="1"/>
            </p:cNvSpPr>
            <p:nvPr/>
          </p:nvSpPr>
          <p:spPr bwMode="auto">
            <a:xfrm>
              <a:off x="6781800" y="2168604"/>
              <a:ext cx="1981200" cy="1122282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We know these two lines are parallel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rot="10800000">
              <a:off x="5715000" y="2362265"/>
              <a:ext cx="1066800" cy="4286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rot="10800000" flipV="1">
              <a:off x="5715000" y="3014681"/>
              <a:ext cx="1066800" cy="10952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30724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Proving Lines Parallel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735" name="Group 15"/>
          <p:cNvGrpSpPr>
            <a:grpSpLocks/>
          </p:cNvGrpSpPr>
          <p:nvPr/>
        </p:nvGrpSpPr>
        <p:grpSpPr bwMode="auto">
          <a:xfrm>
            <a:off x="381000" y="4267200"/>
            <a:ext cx="8458200" cy="1955800"/>
            <a:chOff x="240" y="2688"/>
            <a:chExt cx="5328" cy="1232"/>
          </a:xfrm>
        </p:grpSpPr>
        <p:sp>
          <p:nvSpPr>
            <p:cNvPr id="30734" name="TextBox 23"/>
            <p:cNvSpPr txBox="1">
              <a:spLocks noChangeArrowheads="1"/>
            </p:cNvSpPr>
            <p:nvPr/>
          </p:nvSpPr>
          <p:spPr bwMode="auto">
            <a:xfrm>
              <a:off x="240" y="2688"/>
              <a:ext cx="5328" cy="123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3-7: Converse of Alternate Exterior Angles Theorem</a:t>
              </a:r>
            </a:p>
            <a:p>
              <a:pPr algn="l"/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two lines and a transversal intersect to form alternate exterior angles that are congruent, then the two lines are parallel.</a:t>
              </a:r>
            </a:p>
            <a:p>
              <a:pPr algn="l"/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pPr algn="l"/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0722" name="Object 2"/>
            <p:cNvGraphicFramePr>
              <a:graphicFrameLocks noChangeAspect="1"/>
            </p:cNvGraphicFramePr>
            <p:nvPr/>
          </p:nvGraphicFramePr>
          <p:xfrm>
            <a:off x="1710" y="3504"/>
            <a:ext cx="1986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26" name="Equation" r:id="rId4" imgW="1371600" imgH="203040" progId="Equation.3">
                    <p:embed/>
                  </p:oleObj>
                </mc:Choice>
                <mc:Fallback>
                  <p:oleObj name="Equation" r:id="rId4" imgW="1371600" imgH="2030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0" y="3504"/>
                          <a:ext cx="1986" cy="29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729" name="TextBox 34"/>
          <p:cNvSpPr txBox="1">
            <a:spLocks noChangeArrowheads="1"/>
          </p:cNvSpPr>
          <p:nvPr/>
        </p:nvSpPr>
        <p:spPr bwMode="auto">
          <a:xfrm>
            <a:off x="2854325" y="18288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30730" name="TextBox 36"/>
          <p:cNvSpPr txBox="1">
            <a:spLocks noChangeArrowheads="1"/>
          </p:cNvSpPr>
          <p:nvPr/>
        </p:nvSpPr>
        <p:spPr bwMode="auto">
          <a:xfrm>
            <a:off x="2854325" y="25908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30731" name="TextBox 21"/>
          <p:cNvSpPr txBox="1">
            <a:spLocks noChangeArrowheads="1"/>
          </p:cNvSpPr>
          <p:nvPr/>
        </p:nvSpPr>
        <p:spPr bwMode="auto">
          <a:xfrm>
            <a:off x="3733800" y="19050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0732" name="TextBox 22"/>
          <p:cNvSpPr txBox="1">
            <a:spLocks noChangeArrowheads="1"/>
          </p:cNvSpPr>
          <p:nvPr/>
        </p:nvSpPr>
        <p:spPr bwMode="auto">
          <a:xfrm>
            <a:off x="4114800" y="3074988"/>
            <a:ext cx="325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0733" name="TextBox 23"/>
          <p:cNvSpPr txBox="1">
            <a:spLocks noChangeArrowheads="1"/>
          </p:cNvSpPr>
          <p:nvPr/>
        </p:nvSpPr>
        <p:spPr bwMode="auto">
          <a:xfrm>
            <a:off x="4475163" y="3074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2240</TotalTime>
  <Words>538</Words>
  <Application>Microsoft Office PowerPoint</Application>
  <PresentationFormat>On-screen Show (4:3)</PresentationFormat>
  <Paragraphs>148</Paragraphs>
  <Slides>15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Flow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Ruth Rentel</dc:creator>
  <cp:lastModifiedBy>m</cp:lastModifiedBy>
  <cp:revision>76</cp:revision>
  <dcterms:created xsi:type="dcterms:W3CDTF">2009-09-05T16:37:57Z</dcterms:created>
  <dcterms:modified xsi:type="dcterms:W3CDTF">2012-01-23T17:50:27Z</dcterms:modified>
</cp:coreProperties>
</file>